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ED617A-8FCA-42F8-94EA-F7B8603757A6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74FE9D8-B5D9-45A9-BBA3-CE2008CFD01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Предлоги со значением непрямого объекта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Презентация по русскому языку как иностранному</a:t>
            </a:r>
          </a:p>
          <a:p>
            <a:r>
              <a:rPr lang="ru-RU" sz="1400" dirty="0" smtClean="0"/>
              <a:t>Предназначена для иностранных студентов, изучающих русский язык</a:t>
            </a:r>
          </a:p>
          <a:p>
            <a:r>
              <a:rPr lang="ru-RU" sz="1400" dirty="0" smtClean="0"/>
              <a:t>Составитель: Кушнарёва К.В., ассистент кафедры </a:t>
            </a:r>
            <a:r>
              <a:rPr lang="ru-RU" sz="1400" dirty="0" err="1" smtClean="0"/>
              <a:t>довузовской</a:t>
            </a:r>
            <a:r>
              <a:rPr lang="ru-RU" sz="1400" dirty="0" smtClean="0"/>
              <a:t> подготовки и профориентации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84688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Глаголы надеяться, посмотреть и другие, значение которых включает прямой объект (</a:t>
            </a:r>
            <a:r>
              <a:rPr lang="ru-RU" sz="1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надеяться = иметь надежду; посмотреть = кинуть взгляд</a:t>
            </a:r>
            <a:r>
              <a:rPr lang="ru-RU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), употребляются с предлогами</a:t>
            </a:r>
            <a:r>
              <a:rPr lang="ru-RU" sz="1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 время сессии он всегда </a:t>
            </a:r>
            <a:r>
              <a:rPr lang="ru-RU" sz="1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надеялся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удачу 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экзамене.</a:t>
            </a:r>
          </a:p>
          <a:p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Мой друг всегда </a:t>
            </a:r>
            <a:r>
              <a:rPr lang="ru-RU" sz="1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верит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победу </a:t>
            </a:r>
            <a:r>
              <a:rPr lang="ru-RU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своей команды по футболу.</a:t>
            </a:r>
          </a:p>
          <a:p>
            <a:r>
              <a:rPr lang="ru-RU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Глаголы с префиксом </a:t>
            </a:r>
            <a:r>
              <a:rPr lang="ru-RU" sz="1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в-</a:t>
            </a:r>
            <a:r>
              <a:rPr lang="ru-RU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всмотреться, вдуматься и другие</a:t>
            </a:r>
            <a:r>
              <a:rPr lang="ru-RU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), имеющие значение </a:t>
            </a:r>
            <a:r>
              <a:rPr lang="be-BY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be-BY" sz="18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движения вглубь</a:t>
            </a:r>
            <a:r>
              <a:rPr lang="be-BY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’, в винительном падеже употребляются с предлогом </a:t>
            </a:r>
            <a:r>
              <a:rPr lang="be-BY" sz="18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be-BY" sz="1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be-BY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так сильно </a:t>
            </a:r>
            <a:r>
              <a:rPr lang="be-BY" sz="18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вдумался </a:t>
            </a:r>
            <a:r>
              <a:rPr lang="be-BY" sz="1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смысл </a:t>
            </a:r>
            <a:r>
              <a:rPr lang="be-BY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книги, что не заметил прихода гостей.</a:t>
            </a:r>
          </a:p>
          <a:p>
            <a:endParaRPr lang="be-BY" sz="18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sz="1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Запомните</a:t>
            </a:r>
            <a:r>
              <a:rPr lang="be-BY" sz="1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be-BY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доказать на пальцах</a:t>
            </a:r>
          </a:p>
          <a:p>
            <a:r>
              <a:rPr lang="be-BY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сосчитать в уме</a:t>
            </a:r>
          </a:p>
          <a:p>
            <a:r>
              <a:rPr lang="be-BY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определить на глаз.</a:t>
            </a:r>
            <a:endParaRPr lang="ru-RU" sz="1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альц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933056"/>
            <a:ext cx="1914525" cy="2390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40672"/>
          </a:xfrm>
        </p:spPr>
        <p:txBody>
          <a:bodyPr/>
          <a:lstStyle/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1. Существительное с предлогом относится ко всему предложению: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52736"/>
            <a:ext cx="7772400" cy="5302824"/>
          </a:xfrm>
        </p:spPr>
        <p:txBody>
          <a:bodyPr>
            <a:norm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Предлог указывает на объект владения:</a:t>
            </a:r>
          </a:p>
          <a:p>
            <a:pPr>
              <a:buNone/>
            </a:pP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меня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есть сотовый телефон.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моих соседей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дача под Гомелем.</a:t>
            </a:r>
          </a:p>
          <a:p>
            <a:pPr>
              <a:buNone/>
            </a:pPr>
            <a:endParaRPr lang="ru-RU" sz="1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Существительное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предлогом входит в состав словосочетания.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Предлог указывает на владельца какого-либо предмета или носителя каких-либо свойств:</a:t>
            </a:r>
          </a:p>
          <a:p>
            <a:pPr>
              <a:buNone/>
            </a:pP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Попросить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однокурсника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помощи при подготовке к экзамену. В нашей республике обычно не очень большая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пенсия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пожилых людей.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Предлог указывает на объект или ситуацию, которые являются предметом переживания или заботы: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детстве мне часто приходилось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смотреть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 младшей сестрой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Каждый родитель испытывает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страх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 будущее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своего ребёнка.</a:t>
            </a:r>
            <a:endParaRPr lang="ru-RU" sz="1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book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013176"/>
            <a:ext cx="1814602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68664"/>
          </a:xfrm>
        </p:spPr>
        <p:txBody>
          <a:bodyPr/>
          <a:lstStyle/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Предлог указывает на объект со значением замещения или компенсации:</a:t>
            </a:r>
            <a:endParaRPr lang="ru-RU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30816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Сегодня мне пришлось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дежурить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вместо соседа по комнате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Завтра мы пойдём в деканат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просить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 товарища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у которого были проблемы со здоровьем. Заведующий кафедрой обещал дополнительно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заплатить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 работу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выходной день.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Предлог указывает на объект или обстоятельство, которые направлены на то, чтобы вызвать ответное действие или состояние: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В день своего рождения мне пришлось много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отвечать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поздравительные сообщения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Танина бабушка часто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жалуется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боль в колене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Мне пришлось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согласиться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поездку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 город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Предлог указывает на объект, который при определённых условиях может вызвать ответное действие или чувство: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Мы долго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смеялись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 анекдотом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который рассказал мой брат. Моя сентиментальная подруга всегда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рыдает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кинотеатре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 мелодрамами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buNone/>
            </a:pPr>
            <a:endParaRPr lang="ru-RU" sz="16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лёз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869160"/>
            <a:ext cx="2505075" cy="1819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68664"/>
          </a:xfrm>
        </p:spPr>
        <p:txBody>
          <a:bodyPr/>
          <a:lstStyle/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Предлог указывает на объект со значением обстоятельств, сопровождающих действие:</a:t>
            </a:r>
            <a:endParaRPr lang="ru-RU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374832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Подруга пожаловалась мне на нехватку свободного времени из-за 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хлопот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ремонтом.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Пришёл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староста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 новостью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 переносе занятий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выходные нам очень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повезло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 погодой.</a:t>
            </a:r>
          </a:p>
          <a:p>
            <a:endParaRPr lang="ru-RU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ж) Предлог указывает на объект со значением зависимого положения или подчинения: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Слабых и неуверенных в себе людей всегда привлекает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власть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 толпой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После последнего матча команда получила явное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превосходство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 противником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hamp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933056"/>
            <a:ext cx="3600400" cy="22439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68664"/>
          </a:xfrm>
        </p:spPr>
        <p:txBody>
          <a:bodyPr/>
          <a:lstStyle/>
          <a:p>
            <a:r>
              <a:rPr lang="ru-RU" sz="1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Предлог указывает на объект со значением превосходства:</a:t>
            </a:r>
            <a:endParaRPr lang="ru-RU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80728"/>
            <a:ext cx="7772400" cy="4572000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Чтобы попасть в нужный нам город вовремя, нужно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подстроиться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 расписание поездов.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Мне не очень нравилось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жить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 присмотром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бабушки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Предлог указывает на объект со значение нежелательного фактора: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После посещения стоматолога Нине удалось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избавиться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от зубной боли.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Алина упрямо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отказалась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от помощи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Влада в подготовке к контрольной работе. 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Предлог указывает на объект со значением препятствия: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Волны с шумом разбивались о скалу. Мяч ударился о стену и отскочил.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сочетании с глаголами с постфиксом </a:t>
            </a:r>
            <a:r>
              <a:rPr lang="ru-RU" sz="1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6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1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указывает на взаимное действие: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Сегодня Маша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встречается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 своим приятелем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кафе. При выходе из магазина студентка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столкнулась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бывшей однокурсницей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столкнуться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041961"/>
            <a:ext cx="1872208" cy="256848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6656"/>
          </a:xfrm>
        </p:spPr>
        <p:txBody>
          <a:bodyPr/>
          <a:lstStyle/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Предлог указывает на объект со значением предмета разговоров, мыслей, обсуждений, забот:</a:t>
            </a:r>
            <a:endParaRPr lang="ru-RU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52736"/>
            <a:ext cx="7772400" cy="5302824"/>
          </a:xfrm>
        </p:spPr>
        <p:txBody>
          <a:bodyPr>
            <a:normAutofit lnSpcReduction="10000"/>
          </a:bodyPr>
          <a:lstStyle/>
          <a:p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Родители за чаем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говорили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 приезде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своих знакомых из-за границы. Три месяца мой коллега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работал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 проектом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нового здания. После выпускного мне пришлось выслушать от мамы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лекцию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 вреде алкоголя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подрастающего организма.</a:t>
            </a:r>
          </a:p>
          <a:p>
            <a:endParaRPr lang="ru-RU" sz="1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Предлог указывает на инструмент, с помощью которого совершается действие: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Моя сестра сосредоточенно набирала текст на клавиатуре. 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ли на материал, который используется при его совершении (</a:t>
            </a:r>
            <a:r>
              <a:rPr lang="ru-RU" sz="1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объектно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– вспомогательное значение):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выпускной вечер мне хотелось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пошить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платье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 шёлка.</a:t>
            </a:r>
          </a:p>
          <a:p>
            <a:pPr>
              <a:buNone/>
            </a:pPr>
            <a:endParaRPr lang="ru-RU" sz="1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Предлог указывает на объект в винительном падеже, </a:t>
            </a:r>
            <a:endParaRPr lang="ru-RU" sz="1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который направлено действие или с которым связано </a:t>
            </a:r>
            <a:endParaRPr lang="ru-RU" sz="1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(собственно объектное значение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так и не научилась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играть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шахматы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долго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смотрел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фотографию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но так и не нашёл среди </a:t>
            </a:r>
            <a:endParaRPr lang="ru-RU" sz="1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одноклассников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меня в детстве. </a:t>
            </a:r>
          </a:p>
          <a:p>
            <a:pPr>
              <a:buNone/>
            </a:pPr>
            <a:endParaRPr lang="ru-RU" sz="1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r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645024"/>
            <a:ext cx="1743075" cy="26193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00712"/>
          </a:xfrm>
        </p:spPr>
        <p:txBody>
          <a:bodyPr/>
          <a:lstStyle/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В сочетании с главным словом, выраженным формой родительного падежа, в конструкциях с количественным значением употребляется предлог</a:t>
            </a:r>
            <a:r>
              <a:rPr lang="ru-RU" sz="16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при указании на субъект владения или на носителя характеристик:</a:t>
            </a:r>
            <a:endParaRPr lang="ru-RU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моего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брата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много друзей из разных стран.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Если в предложении главное слово стоит в именительном падеже, возможны варианты: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Друзья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его (у него)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большей части связаны с его работой.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 других падежах употребляется форма без предлога: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Успехами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я довольна.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sz="16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+ объект в родительном падеже указывает на материал: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После упорных тренировок мне удалось вылепить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из глины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какое-то подобие кувшина.</a:t>
            </a:r>
          </a:p>
          <a:p>
            <a:pPr>
              <a:buNone/>
            </a:pP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sz="1600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+ объект в предложном падеже указывает на инструмент, с помощью которого производится действие:</a:t>
            </a:r>
          </a:p>
          <a:p>
            <a:pPr>
              <a:buNone/>
            </a:pP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Продавец высчитал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калькуляторе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сумму скидки.</a:t>
            </a:r>
            <a:endParaRPr lang="ru-RU" sz="16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56696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 глаголами, выражающими просьбу или запрос (просить, спрашивать), существительные употребляются в позиции прямого объекта:</a:t>
            </a:r>
            <a:endParaRPr lang="ru-RU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0868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если запрашивается информация (спросить телефон) или предмет (просить книгу), то есть когда между глаголом и существительным можно вставить глагол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дать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Прошу дать телефон, книгу.</a:t>
            </a:r>
          </a:p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2) если просьба касается установления атмосферы взаимодействия:</a:t>
            </a:r>
          </a:p>
          <a:p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Прошу внимания.</a:t>
            </a:r>
          </a:p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Если просьба предполагает какие-либо действия со стороны слушающего, употребляется конструкция с предлогом </a:t>
            </a:r>
            <a:r>
              <a:rPr lang="ru-RU" sz="16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Прошу о содействии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 (Между глаголом и существительным можно вставить глагол оказать: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Прошу оказать содействие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16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дев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005064"/>
            <a:ext cx="2028825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88744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Ответная реакция  со стороны субъекта на предложение, замечание, отношение выражается с помощью предлога на (если семантика главного слова уже включает значение ответного действия):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реагировать на сигнал сирены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или конструкцией в ответ на что (если это значение отсутствует: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засмеяться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ответ на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Глаголы, указывающие на чувство превосходства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смеяться, издеваться, сжалиться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другие), требуют после себя существительного в творительном падеже с предлогом </a:t>
            </a:r>
            <a:r>
              <a:rPr lang="ru-RU" sz="16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 можете </a:t>
            </a:r>
            <a:r>
              <a:rPr lang="ru-RU" sz="1600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насмехаться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 моими словами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это не остановит меня на пути к цели.</a:t>
            </a:r>
          </a:p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С глаголами, обозначающими мыслительный процесс (</a:t>
            </a:r>
            <a:r>
              <a:rPr lang="ru-RU" sz="1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думать, задуматься, размышлять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), употребляются существительные с предлогом </a:t>
            </a:r>
            <a:r>
              <a:rPr lang="ru-RU" sz="16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если объект размышлений существует и рассматривается с разных точек зрения: </a:t>
            </a:r>
          </a:p>
          <a:p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умать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 темой курсовой работы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(тема уже есть). Если процесс мышления находится на начальной стадии, употребляется предлог </a:t>
            </a:r>
            <a:r>
              <a:rPr lang="ru-RU" sz="16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думать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 теме курсовой работы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(темы ещё нет). </a:t>
            </a:r>
          </a:p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С глаголами </a:t>
            </a:r>
            <a:r>
              <a:rPr lang="ru-RU" sz="1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работать, просидеть 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ru-RU" sz="1600" b="1" i="1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указывает на мыслительный процесс:</a:t>
            </a:r>
          </a:p>
          <a:p>
            <a:r>
              <a:rPr lang="ru-RU" sz="1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Мне пришлось просидеть </a:t>
            </a:r>
            <a:r>
              <a:rPr lang="ru-RU" sz="1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над решением </a:t>
            </a:r>
            <a:r>
              <a:rPr lang="ru-RU" sz="16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этой задачи четыре часа.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8">
      <a:dk1>
        <a:srgbClr val="1B1C11"/>
      </a:dk1>
      <a:lt1>
        <a:srgbClr val="FFC000"/>
      </a:lt1>
      <a:dk2>
        <a:srgbClr val="002060"/>
      </a:dk2>
      <a:lt2>
        <a:srgbClr val="517E56"/>
      </a:lt2>
      <a:accent1>
        <a:srgbClr val="527D55"/>
      </a:accent1>
      <a:accent2>
        <a:srgbClr val="C6DAC8"/>
      </a:accent2>
      <a:accent3>
        <a:srgbClr val="66A7B8"/>
      </a:accent3>
      <a:accent4>
        <a:srgbClr val="EBE7D5"/>
      </a:accent4>
      <a:accent5>
        <a:srgbClr val="BB2727"/>
      </a:accent5>
      <a:accent6>
        <a:srgbClr val="E99797"/>
      </a:accent6>
      <a:hlink>
        <a:srgbClr val="BB2727"/>
      </a:hlink>
      <a:folHlink>
        <a:srgbClr val="7C1A1A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6330AFE-B6ED-4223-A3C4-D976020F9B2C}"/>
</file>

<file path=customXml/itemProps2.xml><?xml version="1.0" encoding="utf-8"?>
<ds:datastoreItem xmlns:ds="http://schemas.openxmlformats.org/officeDocument/2006/customXml" ds:itemID="{E5E7DE2F-C721-4629-93CD-94D13A13FB78}"/>
</file>

<file path=customXml/itemProps3.xml><?xml version="1.0" encoding="utf-8"?>
<ds:datastoreItem xmlns:ds="http://schemas.openxmlformats.org/officeDocument/2006/customXml" ds:itemID="{A7E7023A-62F2-474A-9C2E-7355E212030F}"/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188</TotalTime>
  <Words>1139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Предлоги со значением непрямого объекта</vt:lpstr>
      <vt:lpstr>1. Существительное с предлогом относится ко всему предложению: </vt:lpstr>
      <vt:lpstr>в) Предлог указывает на объект со значением замещения или компенсации:</vt:lpstr>
      <vt:lpstr>е) Предлог указывает на объект со значением обстоятельств, сопровождающих действие:</vt:lpstr>
      <vt:lpstr>з) Предлог указывает на объект со значением превосходства:</vt:lpstr>
      <vt:lpstr>л) Предлог указывает на объект со значением предмета разговоров, мыслей, обсуждений, забот:</vt:lpstr>
      <vt:lpstr>         В сочетании с главным словом, выраженным формой родительного падежа, в конструкциях с количественным значением употребляется предлог у  при указании на субъект владения или на носителя характеристик:</vt:lpstr>
      <vt:lpstr>      С глаголами, выражающими просьбу или запрос (просить, спрашивать), существительные употребляются в позиции прямого объекта:</vt:lpstr>
      <vt:lpstr>          Ответная реакция  со стороны субъекта на предложение, замечание, отношение выражается с помощью предлога на (если семантика главного слова уже включает значение ответного действия): реагировать на сигнал сирены, или конструкцией в ответ на что (если это значение отсутствует: засмеяться в ответ на требования).</vt:lpstr>
      <vt:lpstr>       Глаголы надеяться, посмотреть и другие, значение которых включает прямой объект (надеяться = иметь надежду; посмотреть = кинуть взгляд), употребляются с предлогами на или в: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Предлоги со значением непрямого объекта</dc:title>
  <dc:creator>Пользователь Windows</dc:creator>
  <cp:lastModifiedBy>Пользователь Windows</cp:lastModifiedBy>
  <cp:revision>17</cp:revision>
  <dcterms:created xsi:type="dcterms:W3CDTF">2015-04-10T19:16:07Z</dcterms:created>
  <dcterms:modified xsi:type="dcterms:W3CDTF">2015-04-10T22:25:00Z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